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2" r:id="rId10"/>
    <p:sldId id="450" r:id="rId11"/>
    <p:sldId id="453" r:id="rId12"/>
    <p:sldId id="454" r:id="rId13"/>
    <p:sldId id="455" r:id="rId14"/>
    <p:sldId id="456" r:id="rId15"/>
    <p:sldId id="457" r:id="rId16"/>
    <p:sldId id="425" r:id="rId17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Миронова" initials="АМ" lastIdx="2" clrIdx="0">
    <p:extLst>
      <p:ext uri="{19B8F6BF-5375-455C-9EA6-DF929625EA0E}">
        <p15:presenceInfo xmlns:p15="http://schemas.microsoft.com/office/powerpoint/2012/main" xmlns="" userId="f297aaed2064bc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8A5B"/>
    <a:srgbClr val="FFFFFF"/>
    <a:srgbClr val="0070C0"/>
    <a:srgbClr val="F9976B"/>
    <a:srgbClr val="66FF66"/>
    <a:srgbClr val="D77D31"/>
    <a:srgbClr val="FF2525"/>
    <a:srgbClr val="6A96E4"/>
    <a:srgbClr val="FF5D5D"/>
    <a:srgbClr val="FF5B5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31D6-553C-474B-99F8-60FA1BF5264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2ED90-A44B-415C-BC6A-52280DE1A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478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04A16C-9F97-4304-A9DD-B5B9C91D2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7CEBB5B-C4A9-4E02-85CF-070212BE8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FF974D-488B-4819-B421-D5B4EE74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FAE6A4-CAAF-4418-A7FD-C31ACCC8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F09C550-CE70-45CC-806C-54925B72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004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C6D0C8-441E-4743-ABE3-58AD13A7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26EDEA2-BF04-4B83-A498-78C7A6548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D74696-92AD-402D-BE67-7EC1EF1F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E2E031-0E3C-48E3-9BDC-7827FB64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F28D8C-A24D-4489-BFBD-6E776611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9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0EC3A3D-F6D6-4182-9D96-AF0EE04E3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BF14CC2-28EF-4F8D-83C3-CF77A7C86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221767-FAA6-496B-BF83-9E8EA8CE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5FCA89-4189-487C-876D-280826AA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7A1CBF-BA70-4E91-B52E-E025D0FF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2770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строчки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444626A-64FF-4E4A-BFA8-033CCBFB6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6951F-464B-4F15-8B99-B2E3AFBCA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4181982-7A0D-43BC-9D31-F7C3D9A2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0C5324C-54DE-4466-B219-BC69F3B316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882960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9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7210C8-6C00-4D4C-B910-19EA45EA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0DF207-67CE-4E66-A03A-E5E7A1F7D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3A15CA-077A-4416-B55D-6B23928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EAE8E6-E572-4B80-8D97-E5F78E57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C7F429-FED0-4002-892F-C975780E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81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CC8C1A-58B5-41AA-9323-7417A24E7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F6C294C-4F17-4371-BCD1-075C8705C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EDC400-9635-408F-B0F9-BA2DA4060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ECCEAD-B674-49CB-AE0E-55E751E0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997DB1-F0A1-4635-B5C6-49603CCA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891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20C799-4851-4083-BFF0-9B2240F8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EC1590-F575-45ED-AF7B-6E0AF0AC1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06B752B-A80C-49BB-91BF-DA1E4D3CD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1825A6C-7FD6-4594-9126-AFF9FCAEC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CA5647D-30B8-48C4-8135-9AB5E9774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26B6A7-C6DA-4D2F-9D94-0095B561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56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7818F9-4B12-4E48-858B-6D4F758C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C173DFD-83FC-4E96-AC3F-DE5B2BAF2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2E56B06-200F-4C83-8C1C-D189AD6A6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7444F28-8833-47F9-B645-EF78D2292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47BD12D-7DFB-4CA1-8432-5DFC5CEFA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6D2ED4E-71CD-419D-8AEF-0426EB0B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FF3FE41-8AE9-4D73-B0BD-818C25C1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D8E310E-DD09-4795-B614-952107CF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15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D3FD1F-B82E-45ED-B0FB-A285050C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9F6FD5B-E08F-4FD2-A960-AC5C25FC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C82F42E-6759-4D63-BA9C-7E41CC76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A05BF92-A23C-496E-B7F2-7946F917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4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1AA7957-E4DB-4760-9103-0C17EA05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81B73B0-B651-43FE-BBE5-53632010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E58F279-9082-4E9E-99BC-0FCDA3A5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2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5AE780-B184-4FBE-9E71-C561AAFD5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567FD6-CE5D-4723-BA53-E0C4E993F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3CF8F3F-DADD-4CEE-AE5B-160C6D898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B7ABF3-B71F-4E3A-BFBF-CD96B4CC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659EBFF-2EA2-499E-B8AE-886B5E10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D8EC71-2D3A-4962-AF80-B2598176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99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46468A-7068-4714-A2ED-54F4551D1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0F21154-E64B-4C0E-8714-9581EB184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BF0189A-F8E5-4284-A196-D95D845B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A575F08-2ED3-463C-AA42-0CB80348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C5D9E3D-67D1-42D5-ACE9-BA936355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DBDD1BC-1409-4A77-89D3-A8A153D69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68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ADECC3-0DA9-4537-8E75-14B2E02A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D077A8B-A563-4461-B497-78701ACEB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BEE56B-3CB6-4F1D-AA9B-0E52DA260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7A4C-B142-4BDD-AD04-0CF63A6E7A0A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1EAD55-B344-4A75-AA24-7A2E0C08E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6FAC66-C5D2-406F-92FE-0813150E6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3991-9CE3-47C0-9923-70F3F0378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228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A0E1672-0B31-4CE3-B349-42971CFFA5AC}"/>
              </a:ext>
            </a:extLst>
          </p:cNvPr>
          <p:cNvSpPr/>
          <p:nvPr/>
        </p:nvSpPr>
        <p:spPr>
          <a:xfrm>
            <a:off x="0" y="-111968"/>
            <a:ext cx="9144000" cy="6969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8C62B-7E3D-46AB-B1B1-12421E5CD5EF}"/>
              </a:ext>
            </a:extLst>
          </p:cNvPr>
          <p:cNvSpPr txBox="1"/>
          <p:nvPr/>
        </p:nvSpPr>
        <p:spPr>
          <a:xfrm>
            <a:off x="1215463" y="2630431"/>
            <a:ext cx="6713074" cy="1300342"/>
          </a:xfrm>
          <a:prstGeom prst="rect">
            <a:avLst/>
          </a:prstGeom>
          <a:noFill/>
        </p:spPr>
        <p:txBody>
          <a:bodyPr wrap="square" lIns="68565" tIns="34283" rIns="68565" bIns="34283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003274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3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ОБНОВЛЕНИЕ НОРМАТИВНОЙ БАЗЫ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3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добавки для бетонов и растворов 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BB0126C-04A9-4951-8881-F2944437C447}"/>
              </a:ext>
            </a:extLst>
          </p:cNvPr>
          <p:cNvSpPr txBox="1"/>
          <p:nvPr/>
        </p:nvSpPr>
        <p:spPr>
          <a:xfrm>
            <a:off x="565684" y="5584630"/>
            <a:ext cx="5243201" cy="684789"/>
          </a:xfrm>
          <a:prstGeom prst="rect">
            <a:avLst/>
          </a:prstGeom>
          <a:noFill/>
        </p:spPr>
        <p:txBody>
          <a:bodyPr wrap="square" lIns="68565" tIns="34283" rIns="68565" bIns="3428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3274"/>
                </a:solidFill>
                <a:latin typeface="+mj-lt"/>
              </a:rPr>
              <a:t>А.Ю. Миронова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3274"/>
                </a:solidFill>
                <a:latin typeface="+mj-lt"/>
              </a:rPr>
              <a:t>Ведущий специалист НИИЖБ им А.А. Гвоздева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FC14801-77A8-4C49-B0B4-D4BABD8F2E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7866" y="214605"/>
            <a:ext cx="8319976" cy="161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5956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Удельная эффективная активность естественных радионуклидов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3A60B1-D6D2-4358-888A-D9B3BFE82FA6}"/>
              </a:ext>
            </a:extLst>
          </p:cNvPr>
          <p:cNvSpPr txBox="1"/>
          <p:nvPr/>
        </p:nvSpPr>
        <p:spPr>
          <a:xfrm>
            <a:off x="778691" y="1270564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24211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475954B-4AD9-4A51-A303-29B4E1FDD3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037" y="1912837"/>
            <a:ext cx="78390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116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 err="1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Самонапряжение</a:t>
            </a: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компенсация усадки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3A60B1-D6D2-4358-888A-D9B3BFE82FA6}"/>
              </a:ext>
            </a:extLst>
          </p:cNvPr>
          <p:cNvSpPr txBox="1"/>
          <p:nvPr/>
        </p:nvSpPr>
        <p:spPr>
          <a:xfrm>
            <a:off x="681037" y="1218460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24211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941179D-F41D-47F4-95E0-A743919F5E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" y="5270207"/>
            <a:ext cx="7772400" cy="1143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C47BCDF-DF86-409D-B813-CD1B74E55D7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" y="1804987"/>
            <a:ext cx="76962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892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Противоморозные добавки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3A60B1-D6D2-4358-888A-D9B3BFE82FA6}"/>
              </a:ext>
            </a:extLst>
          </p:cNvPr>
          <p:cNvSpPr txBox="1"/>
          <p:nvPr/>
        </p:nvSpPr>
        <p:spPr>
          <a:xfrm>
            <a:off x="681037" y="1192430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24211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AF6E52F-BDF5-425D-ADA4-6D2FB6F5C7E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037" y="1561762"/>
            <a:ext cx="7553325" cy="2095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F1D2F7-96F6-49B9-BF83-B538A221DE1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9616" y="4510829"/>
            <a:ext cx="8220075" cy="18764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DBCFDDC-76C0-4C51-BF7A-5F3FDECB9805}"/>
              </a:ext>
            </a:extLst>
          </p:cNvPr>
          <p:cNvSpPr txBox="1"/>
          <p:nvPr/>
        </p:nvSpPr>
        <p:spPr>
          <a:xfrm>
            <a:off x="681037" y="4119385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30459</a:t>
            </a:r>
          </a:p>
        </p:txBody>
      </p:sp>
    </p:spTree>
    <p:extLst>
      <p:ext uri="{BB962C8B-B14F-4D97-AF65-F5344CB8AC3E}">
        <p14:creationId xmlns:p14="http://schemas.microsoft.com/office/powerpoint/2010/main" xmlns="" val="3128212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Одобренные компоненты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3A60B1-D6D2-4358-888A-D9B3BFE82FA6}"/>
              </a:ext>
            </a:extLst>
          </p:cNvPr>
          <p:cNvSpPr txBox="1"/>
          <p:nvPr/>
        </p:nvSpPr>
        <p:spPr>
          <a:xfrm>
            <a:off x="399450" y="1196525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24211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1C9FC6D-4D67-49F3-AE40-D0E412F205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0818" y="807458"/>
            <a:ext cx="6593889" cy="114746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55313B7-4FF1-4D67-BEFF-C855277BDB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6394" y="1992605"/>
            <a:ext cx="5471212" cy="45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8520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Декларируемые компоненты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3A60B1-D6D2-4358-888A-D9B3BFE82FA6}"/>
              </a:ext>
            </a:extLst>
          </p:cNvPr>
          <p:cNvSpPr txBox="1"/>
          <p:nvPr/>
        </p:nvSpPr>
        <p:spPr>
          <a:xfrm>
            <a:off x="399450" y="1196525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24211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B8294DC-9A8B-4625-8CE6-3434F25FA6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599" y="4314398"/>
            <a:ext cx="7848600" cy="16573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9CC73F4-F483-4D29-8627-C67611DE7F8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5413" y="955681"/>
            <a:ext cx="6619598" cy="144045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3A0CA13-963C-4863-B31F-3AC2B5A10AB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9974" y="3348547"/>
            <a:ext cx="7896225" cy="70485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BA64B18-E6FC-4B33-8A11-3F2F7A06914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201" y="2704511"/>
            <a:ext cx="77438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3738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Декларируемые компоненты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3A60B1-D6D2-4358-888A-D9B3BFE82FA6}"/>
              </a:ext>
            </a:extLst>
          </p:cNvPr>
          <p:cNvSpPr txBox="1"/>
          <p:nvPr/>
        </p:nvSpPr>
        <p:spPr>
          <a:xfrm>
            <a:off x="630269" y="991357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24211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BC60D2A-A476-4B94-9533-1BD25095AC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4982" y="1644352"/>
            <a:ext cx="7354036" cy="65047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E186D1E-CDBF-4783-8E51-1DD547FA27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4982" y="3655378"/>
            <a:ext cx="7320470" cy="2356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B09210C-2F78-4B52-B76D-3463DDE0FBC2}"/>
              </a:ext>
            </a:extLst>
          </p:cNvPr>
          <p:cNvSpPr txBox="1"/>
          <p:nvPr/>
        </p:nvSpPr>
        <p:spPr>
          <a:xfrm>
            <a:off x="630269" y="3429000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30459</a:t>
            </a:r>
          </a:p>
        </p:txBody>
      </p:sp>
    </p:spTree>
    <p:extLst>
      <p:ext uri="{BB962C8B-B14F-4D97-AF65-F5344CB8AC3E}">
        <p14:creationId xmlns:p14="http://schemas.microsoft.com/office/powerpoint/2010/main" xmlns="" val="2936301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8C62B-7E3D-46AB-B1B1-12421E5CD5EF}"/>
              </a:ext>
            </a:extLst>
          </p:cNvPr>
          <p:cNvSpPr txBox="1"/>
          <p:nvPr/>
        </p:nvSpPr>
        <p:spPr>
          <a:xfrm>
            <a:off x="0" y="3173051"/>
            <a:ext cx="9144000" cy="438567"/>
          </a:xfrm>
          <a:prstGeom prst="rect">
            <a:avLst/>
          </a:prstGeom>
          <a:noFill/>
        </p:spPr>
        <p:txBody>
          <a:bodyPr wrap="square" lIns="68565" tIns="34283" rIns="68565" bIns="34283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274"/>
                </a:solidFill>
              </a:rPr>
              <a:t>СПАСИБО ЗА ВНИМАНИЕ!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EE625F-6953-4157-801A-F28E8B9CA4D6}"/>
              </a:ext>
            </a:extLst>
          </p:cNvPr>
          <p:cNvSpPr txBox="1"/>
          <p:nvPr/>
        </p:nvSpPr>
        <p:spPr>
          <a:xfrm>
            <a:off x="662472" y="4870580"/>
            <a:ext cx="28680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+mj-lt"/>
              </a:rPr>
              <a:t>Контактная информация: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+mj-lt"/>
              </a:rPr>
              <a:t>Миронова Анна Юрьевна</a:t>
            </a:r>
            <a:endParaRPr lang="en-US" sz="1600" dirty="0"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+mj-lt"/>
              </a:rPr>
              <a:t>+7 964 388-52-32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+mj-lt"/>
              </a:rPr>
              <a:t>au-mironova@ya.ru</a:t>
            </a:r>
            <a:endParaRPr lang="ru-RU" sz="1600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02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к межгосударственным стандартам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91475A7-1272-433F-8237-26E10432C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891" y="1020931"/>
            <a:ext cx="3692566" cy="522156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ОСТ 30459-2008: Добавки для бетонов и строительных растворов. Определение  и оценка эффективности">
            <a:extLst>
              <a:ext uri="{FF2B5EF4-FFF2-40B4-BE49-F238E27FC236}">
                <a16:creationId xmlns:a16="http://schemas.microsoft.com/office/drawing/2014/main" xmlns="" id="{1DECCB83-3038-4159-B234-F5182A6F8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97" y="1020930"/>
            <a:ext cx="3692566" cy="5221566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633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к межгосударственным стандартам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91475A7-1272-433F-8237-26E10432C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891" y="1020931"/>
            <a:ext cx="3692566" cy="522156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CED56AC5-8120-4268-92DE-BACFD0C3A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7001291"/>
              </p:ext>
            </p:extLst>
          </p:nvPr>
        </p:nvGraphicFramePr>
        <p:xfrm>
          <a:off x="4896852" y="1663227"/>
          <a:ext cx="4018548" cy="18834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09274">
                  <a:extLst>
                    <a:ext uri="{9D8B030D-6E8A-4147-A177-3AD203B41FA5}">
                      <a16:colId xmlns:a16="http://schemas.microsoft.com/office/drawing/2014/main" xmlns="" val="2615284018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xmlns="" val="60094712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/>
                        <a:t>Замечания и предложения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1820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Принято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603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Принято с уточнениями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3779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Принято во внимание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533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Отклонено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3099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99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к межгосударственным стандартам</a:t>
            </a:r>
          </a:p>
        </p:txBody>
      </p:sp>
      <p:pic>
        <p:nvPicPr>
          <p:cNvPr id="1028" name="Picture 4" descr="ГОСТ 30459-2008: Добавки для бетонов и строительных растворов. Определение  и оценка эффективности">
            <a:extLst>
              <a:ext uri="{FF2B5EF4-FFF2-40B4-BE49-F238E27FC236}">
                <a16:creationId xmlns:a16="http://schemas.microsoft.com/office/drawing/2014/main" xmlns="" id="{1DECCB83-3038-4159-B234-F5182A6F8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97" y="1020930"/>
            <a:ext cx="3692566" cy="5221566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2">
            <a:extLst>
              <a:ext uri="{FF2B5EF4-FFF2-40B4-BE49-F238E27FC236}">
                <a16:creationId xmlns:a16="http://schemas.microsoft.com/office/drawing/2014/main" xmlns="" id="{E5710E2F-3C05-44E2-9C01-15F0DEA8D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9892487"/>
              </p:ext>
            </p:extLst>
          </p:nvPr>
        </p:nvGraphicFramePr>
        <p:xfrm>
          <a:off x="553452" y="1838225"/>
          <a:ext cx="4018548" cy="18834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09274">
                  <a:extLst>
                    <a:ext uri="{9D8B030D-6E8A-4147-A177-3AD203B41FA5}">
                      <a16:colId xmlns:a16="http://schemas.microsoft.com/office/drawing/2014/main" xmlns="" val="2615284018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xmlns="" val="60094712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/>
                        <a:t>Замечания и предложения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1820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Принято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603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Принято с уточнениями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3779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Принято во внимание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533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Отклонено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3099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560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Контрольный или конкретный состав бетона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D3B5BAC-AC53-418D-B4C9-9B0A909C50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737" y="1923615"/>
            <a:ext cx="7915275" cy="7810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8AA8BAB-C34B-49E1-B0B5-3C4AF4314F98}"/>
              </a:ext>
            </a:extLst>
          </p:cNvPr>
          <p:cNvSpPr txBox="1"/>
          <p:nvPr/>
        </p:nvSpPr>
        <p:spPr>
          <a:xfrm>
            <a:off x="566737" y="1588336"/>
            <a:ext cx="367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Дополнение к п.7.3. ГОСТ 30459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E260245-F0CD-4C64-815A-2BEC8AB31BA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1" y="3798332"/>
            <a:ext cx="7962902" cy="16197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D6B37F7-5B4A-4F8B-A229-CA08B0739E7F}"/>
              </a:ext>
            </a:extLst>
          </p:cNvPr>
          <p:cNvSpPr txBox="1"/>
          <p:nvPr/>
        </p:nvSpPr>
        <p:spPr>
          <a:xfrm>
            <a:off x="566737" y="3429000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Примечание к Таблице 1 ГОСТ 24211</a:t>
            </a:r>
          </a:p>
        </p:txBody>
      </p:sp>
    </p:spTree>
    <p:extLst>
      <p:ext uri="{BB962C8B-B14F-4D97-AF65-F5344CB8AC3E}">
        <p14:creationId xmlns:p14="http://schemas.microsoft.com/office/powerpoint/2010/main" xmlns="" val="287460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Добавки для </a:t>
            </a:r>
            <a:r>
              <a:rPr lang="ru-RU" sz="1400" b="1" dirty="0" err="1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вибропрессованных</a:t>
            </a: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изделий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D3B5BAC-AC53-418D-B4C9-9B0A909C50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737" y="1923615"/>
            <a:ext cx="7915275" cy="7810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8AA8BAB-C34B-49E1-B0B5-3C4AF4314F98}"/>
              </a:ext>
            </a:extLst>
          </p:cNvPr>
          <p:cNvSpPr txBox="1"/>
          <p:nvPr/>
        </p:nvSpPr>
        <p:spPr>
          <a:xfrm>
            <a:off x="566737" y="1588336"/>
            <a:ext cx="367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Дополнение к п.7.3. ГОСТ 30459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E260245-F0CD-4C64-815A-2BEC8AB31BA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1" y="3798332"/>
            <a:ext cx="7962902" cy="16197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D6B37F7-5B4A-4F8B-A229-CA08B0739E7F}"/>
              </a:ext>
            </a:extLst>
          </p:cNvPr>
          <p:cNvSpPr txBox="1"/>
          <p:nvPr/>
        </p:nvSpPr>
        <p:spPr>
          <a:xfrm>
            <a:off x="566737" y="3429000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Примечание к Таблице 1 ГОСТ 24211</a:t>
            </a:r>
          </a:p>
        </p:txBody>
      </p:sp>
    </p:spTree>
    <p:extLst>
      <p:ext uri="{BB962C8B-B14F-4D97-AF65-F5344CB8AC3E}">
        <p14:creationId xmlns:p14="http://schemas.microsoft.com/office/powerpoint/2010/main" xmlns="" val="251356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Добавки для бетона </a:t>
            </a:r>
            <a:r>
              <a:rPr lang="ru-RU" sz="1400" b="1" dirty="0" err="1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вибропрессованных</a:t>
            </a: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изделий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D6B37F7-5B4A-4F8B-A229-CA08B0739E7F}"/>
              </a:ext>
            </a:extLst>
          </p:cNvPr>
          <p:cNvSpPr txBox="1"/>
          <p:nvPr/>
        </p:nvSpPr>
        <p:spPr>
          <a:xfrm>
            <a:off x="1022097" y="941668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Таблица 1 ГОСТ 24211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E180722-0BEF-4328-99C6-E09C0F56A6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2097" y="1388152"/>
            <a:ext cx="7099806" cy="509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853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Добавки для бетона </a:t>
            </a:r>
            <a:r>
              <a:rPr lang="ru-RU" sz="1400" b="1" dirty="0" err="1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вибропрессованных</a:t>
            </a: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изделий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7FE53A2-3BA4-4E75-A669-0B507E9A86B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037" y="1676665"/>
            <a:ext cx="7781925" cy="33718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3A60B1-D6D2-4358-888A-D9B3BFE82FA6}"/>
              </a:ext>
            </a:extLst>
          </p:cNvPr>
          <p:cNvSpPr txBox="1"/>
          <p:nvPr/>
        </p:nvSpPr>
        <p:spPr>
          <a:xfrm>
            <a:off x="681037" y="1218460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Примечание к Таблице 1 ГОСТ 24211</a:t>
            </a:r>
          </a:p>
        </p:txBody>
      </p:sp>
    </p:spTree>
    <p:extLst>
      <p:ext uri="{BB962C8B-B14F-4D97-AF65-F5344CB8AC3E}">
        <p14:creationId xmlns:p14="http://schemas.microsoft.com/office/powerpoint/2010/main" xmlns="" val="111972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трелка: изогнутая 88">
            <a:extLst>
              <a:ext uri="{FF2B5EF4-FFF2-40B4-BE49-F238E27FC236}">
                <a16:creationId xmlns:a16="http://schemas.microsoft.com/office/drawing/2014/main" xmlns="" id="{BDE5F7A7-6BB8-4E95-8471-0D185D3BB331}"/>
              </a:ext>
            </a:extLst>
          </p:cNvPr>
          <p:cNvSpPr/>
          <p:nvPr/>
        </p:nvSpPr>
        <p:spPr>
          <a:xfrm flipH="1">
            <a:off x="6850380" y="2415329"/>
            <a:ext cx="1355643" cy="349996"/>
          </a:xfrm>
          <a:prstGeom prst="bentArrow">
            <a:avLst>
              <a:gd name="adj1" fmla="val 25000"/>
              <a:gd name="adj2" fmla="val 0"/>
              <a:gd name="adj3" fmla="val 0"/>
              <a:gd name="adj4" fmla="val 35294"/>
            </a:avLst>
          </a:prstGeom>
          <a:solidFill>
            <a:schemeClr val="accent1">
              <a:lumMod val="60000"/>
              <a:lumOff val="40000"/>
            </a:schemeClr>
          </a:solidFill>
          <a:ln w="12700"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3">
              <a:solidFill>
                <a:schemeClr val="tx1"/>
              </a:solidFill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185B560F-3406-49F6-843E-4AD06189A757}"/>
              </a:ext>
            </a:extLst>
          </p:cNvPr>
          <p:cNvCxnSpPr>
            <a:cxnSpLocks/>
          </p:cNvCxnSpPr>
          <p:nvPr/>
        </p:nvCxnSpPr>
        <p:spPr>
          <a:xfrm>
            <a:off x="0" y="730306"/>
            <a:ext cx="9144000" cy="0"/>
          </a:xfrm>
          <a:prstGeom prst="line">
            <a:avLst/>
          </a:prstGeom>
          <a:ln w="25400">
            <a:gradFill>
              <a:gsLst>
                <a:gs pos="29000">
                  <a:schemeClr val="tx2">
                    <a:lumMod val="10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5D6E1EF-BC98-43CA-AB09-B7E21146716E}"/>
              </a:ext>
            </a:extLst>
          </p:cNvPr>
          <p:cNvSpPr txBox="1">
            <a:spLocks/>
          </p:cNvSpPr>
          <p:nvPr/>
        </p:nvSpPr>
        <p:spPr>
          <a:xfrm>
            <a:off x="1002419" y="211138"/>
            <a:ext cx="7139162" cy="30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71700">
              <a:lnSpc>
                <a:spcPct val="85000"/>
              </a:lnSpc>
            </a:pP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Добавки для бетона </a:t>
            </a:r>
            <a:r>
              <a:rPr lang="ru-RU" sz="1400" b="1" dirty="0" err="1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вибропрессованных</a:t>
            </a:r>
            <a:r>
              <a:rPr lang="ru-RU" sz="1400" b="1" dirty="0">
                <a:solidFill>
                  <a:srgbClr val="002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изделий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3A60B1-D6D2-4358-888A-D9B3BFE82FA6}"/>
              </a:ext>
            </a:extLst>
          </p:cNvPr>
          <p:cNvSpPr txBox="1"/>
          <p:nvPr/>
        </p:nvSpPr>
        <p:spPr>
          <a:xfrm>
            <a:off x="681037" y="1218460"/>
            <a:ext cx="508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ГОСТ 30459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3BD9331-58CF-4CED-834B-54462C41AEB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850" y="1770146"/>
            <a:ext cx="84963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0993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170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Станиславович</dc:creator>
  <cp:lastModifiedBy>concrete-union.ru</cp:lastModifiedBy>
  <cp:revision>47</cp:revision>
  <cp:lastPrinted>2021-09-06T13:48:15Z</cp:lastPrinted>
  <dcterms:created xsi:type="dcterms:W3CDTF">2021-07-21T08:09:25Z</dcterms:created>
  <dcterms:modified xsi:type="dcterms:W3CDTF">2021-12-16T10:37:18Z</dcterms:modified>
</cp:coreProperties>
</file>